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0" d="100"/>
          <a:sy n="70" d="100"/>
        </p:scale>
        <p:origin x="-1302" y="-102"/>
      </p:cViewPr>
      <p:guideLst>
        <p:guide orient="horz" pos="1570"/>
        <p:guide pos="8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22" name="Untertitel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FE442-3DA2-4D40-9120-2CC8D15EC342}" type="datetimeFigureOut">
              <a:rPr lang="de-DE" smtClean="0"/>
              <a:t>29.01.2022</a:t>
            </a:fld>
            <a:endParaRPr lang="de-DE"/>
          </a:p>
        </p:txBody>
      </p:sp>
      <p:sp>
        <p:nvSpPr>
          <p:cNvPr id="20" name="Fußzeilenplatzhalt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8D3EDF-E1E8-4FC9-B4B4-7A40D86972FC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FE442-3DA2-4D40-9120-2CC8D15EC342}" type="datetimeFigureOut">
              <a:rPr lang="de-DE" smtClean="0"/>
              <a:t>29.01.2022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8D3EDF-E1E8-4FC9-B4B4-7A40D86972F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FE442-3DA2-4D40-9120-2CC8D15EC342}" type="datetimeFigureOut">
              <a:rPr lang="de-DE" smtClean="0"/>
              <a:t>29.01.2022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8D3EDF-E1E8-4FC9-B4B4-7A40D86972F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FE442-3DA2-4D40-9120-2CC8D15EC342}" type="datetimeFigureOut">
              <a:rPr lang="de-DE" smtClean="0"/>
              <a:t>29.01.2022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8D3EDF-E1E8-4FC9-B4B4-7A40D86972F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FE442-3DA2-4D40-9120-2CC8D15EC342}" type="datetimeFigureOut">
              <a:rPr lang="de-DE" smtClean="0"/>
              <a:t>29.01.2022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8D3EDF-E1E8-4FC9-B4B4-7A40D86972FC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Rechtec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FE442-3DA2-4D40-9120-2CC8D15EC342}" type="datetimeFigureOut">
              <a:rPr lang="de-DE" smtClean="0"/>
              <a:t>29.01.2022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8D3EDF-E1E8-4FC9-B4B4-7A40D86972F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FE442-3DA2-4D40-9120-2CC8D15EC342}" type="datetimeFigureOut">
              <a:rPr lang="de-DE" smtClean="0"/>
              <a:t>29.01.2022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8D3EDF-E1E8-4FC9-B4B4-7A40D86972F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FE442-3DA2-4D40-9120-2CC8D15EC342}" type="datetimeFigureOut">
              <a:rPr lang="de-DE" smtClean="0"/>
              <a:t>29.01.2022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8D3EDF-E1E8-4FC9-B4B4-7A40D86972F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FE442-3DA2-4D40-9120-2CC8D15EC342}" type="datetimeFigureOut">
              <a:rPr lang="de-DE" smtClean="0"/>
              <a:t>29.01.2022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8D3EDF-E1E8-4FC9-B4B4-7A40D86972FC}" type="slidenum">
              <a:rPr lang="de-DE" smtClean="0"/>
              <a:t>‹Nr.›</a:t>
            </a:fld>
            <a:endParaRPr lang="de-DE"/>
          </a:p>
        </p:txBody>
      </p:sp>
      <p:sp>
        <p:nvSpPr>
          <p:cNvPr id="6" name="Rechtec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FE442-3DA2-4D40-9120-2CC8D15EC342}" type="datetimeFigureOut">
              <a:rPr lang="de-DE" smtClean="0"/>
              <a:t>29.01.2022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8D3EDF-E1E8-4FC9-B4B4-7A40D86972F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FE442-3DA2-4D40-9120-2CC8D15EC342}" type="datetimeFigureOut">
              <a:rPr lang="de-DE" smtClean="0"/>
              <a:t>29.01.2022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8D3EDF-E1E8-4FC9-B4B4-7A40D86972FC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9" name="Flussdiagramm: Proz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ssdiagramm: Proz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rei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ad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htec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elplatzhalt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Textplatzhalt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24" name="Datumsplatzhalt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1BFE442-3DA2-4D40-9120-2CC8D15EC342}" type="datetimeFigureOut">
              <a:rPr lang="de-DE" smtClean="0"/>
              <a:t>29.01.2022</a:t>
            </a:fld>
            <a:endParaRPr lang="de-DE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de-DE"/>
          </a:p>
        </p:txBody>
      </p:sp>
      <p:sp>
        <p:nvSpPr>
          <p:cNvPr id="22" name="Foliennummernplatzhalt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A8D3EDF-E1E8-4FC9-B4B4-7A40D86972FC}" type="slidenum">
              <a:rPr lang="de-DE" smtClean="0"/>
              <a:t>‹Nr.›</a:t>
            </a:fld>
            <a:endParaRPr lang="de-DE"/>
          </a:p>
        </p:txBody>
      </p:sp>
      <p:sp>
        <p:nvSpPr>
          <p:cNvPr id="15" name="Rechtec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Sozialmanagement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Ein Ergänzungsfach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139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Allgemeine Einordnung</a:t>
            </a:r>
            <a:endParaRPr lang="de-DE" dirty="0"/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Soll </a:t>
            </a:r>
            <a:r>
              <a:rPr lang="de-DE" dirty="0" err="1" smtClean="0"/>
              <a:t>SchülerInnen</a:t>
            </a:r>
            <a:r>
              <a:rPr lang="de-DE" dirty="0" smtClean="0"/>
              <a:t> Zusammenhänge zwischen verschiedenen Wissenschafts-disziplinen eröffnen</a:t>
            </a:r>
          </a:p>
          <a:p>
            <a:r>
              <a:rPr lang="de-DE" dirty="0" smtClean="0"/>
              <a:t>Ziel: </a:t>
            </a:r>
          </a:p>
          <a:p>
            <a:pPr marL="355600" indent="-274638">
              <a:buNone/>
            </a:pPr>
            <a:r>
              <a:rPr lang="de-DE" dirty="0"/>
              <a:t>	</a:t>
            </a:r>
            <a:r>
              <a:rPr lang="de-DE" dirty="0" smtClean="0"/>
              <a:t>Förderung eines ganzheitlichen Denkens und Handelns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8236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Eingangsklasse (11. Klasse)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Was hat die industrielle Revolution mit der Entwicklung der sozialen Arbeit zu tun?</a:t>
            </a:r>
          </a:p>
          <a:p>
            <a:r>
              <a:rPr lang="de-DE" dirty="0" smtClean="0"/>
              <a:t>Wie funktioniert ein Wirtschaftskreislauf?</a:t>
            </a:r>
          </a:p>
          <a:p>
            <a:r>
              <a:rPr lang="de-DE" dirty="0" smtClean="0"/>
              <a:t>Was ist Sozialmanagement und für was wird es benötigt?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4302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Eingangsklasse (11. Klasse)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Welche Gesetze regeln den sozialen Bereich?</a:t>
            </a:r>
          </a:p>
          <a:p>
            <a:r>
              <a:rPr lang="de-DE" dirty="0" smtClean="0"/>
              <a:t>Welche Aufgaben haben die gesetzlichen Sozialversicherungen?</a:t>
            </a:r>
          </a:p>
          <a:p>
            <a:r>
              <a:rPr lang="de-DE" dirty="0" smtClean="0"/>
              <a:t>Welche private Versicherungen sind sinnvoll?</a:t>
            </a:r>
          </a:p>
          <a:p>
            <a:r>
              <a:rPr lang="de-DE" dirty="0" smtClean="0"/>
              <a:t>Wer sind die Träger der sozialen Arbeit?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525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Eingangsklasse (11. Klasse)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Was ist eine Unternehmenskultur und was ein Leitbild?</a:t>
            </a:r>
          </a:p>
          <a:p>
            <a:r>
              <a:rPr lang="de-DE" dirty="0" smtClean="0"/>
              <a:t>Wie wird Öffentlichkeitsarbeit betrieben und was bringt das?</a:t>
            </a:r>
          </a:p>
          <a:p>
            <a:pPr marL="82296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5684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Jahrgangsstufe 1 (12. Klasse)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685056"/>
          </a:xfrm>
        </p:spPr>
        <p:txBody>
          <a:bodyPr/>
          <a:lstStyle/>
          <a:p>
            <a:pPr marL="82296" indent="0">
              <a:buNone/>
            </a:pPr>
            <a:r>
              <a:rPr lang="de-DE" dirty="0" smtClean="0"/>
              <a:t>Finanzierung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3059832" y="2132856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1.) Einnahmen / Ausgaben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3212232" y="2508268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Wie viel finanzielle Mittel werden benötigt?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5715803" y="3691308"/>
            <a:ext cx="3267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2.) Innen- und Außenfinanzierung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6017391" y="4117375"/>
            <a:ext cx="2664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Welche Finanzierungs-arten gibt es und wie sind diese zu beurteilen?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1115616" y="3520300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3.) Bilanz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1403648" y="3930772"/>
            <a:ext cx="2664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Was ist eine Bilanz, wie ändert sich diese und welche Aussagen lassen sich treffen?</a:t>
            </a:r>
          </a:p>
        </p:txBody>
      </p:sp>
      <p:cxnSp>
        <p:nvCxnSpPr>
          <p:cNvPr id="12" name="Gerade Verbindung 11"/>
          <p:cNvCxnSpPr/>
          <p:nvPr/>
        </p:nvCxnSpPr>
        <p:spPr>
          <a:xfrm>
            <a:off x="2735796" y="5511342"/>
            <a:ext cx="0" cy="10801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 flipH="1">
            <a:off x="971600" y="5511342"/>
            <a:ext cx="3600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1403648" y="5208999"/>
            <a:ext cx="1064214" cy="38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Aktiva</a:t>
            </a:r>
            <a:endParaRPr lang="de-DE" dirty="0"/>
          </a:p>
        </p:txBody>
      </p:sp>
      <p:sp>
        <p:nvSpPr>
          <p:cNvPr id="19" name="Textfeld 18"/>
          <p:cNvSpPr txBox="1"/>
          <p:nvPr/>
        </p:nvSpPr>
        <p:spPr>
          <a:xfrm>
            <a:off x="3480166" y="5151780"/>
            <a:ext cx="1064214" cy="38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 smtClean="0"/>
              <a:t>Passiva</a:t>
            </a:r>
            <a:endParaRPr lang="de-DE" dirty="0"/>
          </a:p>
        </p:txBody>
      </p:sp>
      <p:sp>
        <p:nvSpPr>
          <p:cNvPr id="20" name="Textfeld 19"/>
          <p:cNvSpPr txBox="1"/>
          <p:nvPr/>
        </p:nvSpPr>
        <p:spPr>
          <a:xfrm>
            <a:off x="943839" y="5573421"/>
            <a:ext cx="1784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Anlagevermögen</a:t>
            </a:r>
            <a:endParaRPr lang="de-DE" dirty="0"/>
          </a:p>
        </p:txBody>
      </p:sp>
      <p:sp>
        <p:nvSpPr>
          <p:cNvPr id="23" name="Textfeld 22"/>
          <p:cNvSpPr txBox="1"/>
          <p:nvPr/>
        </p:nvSpPr>
        <p:spPr>
          <a:xfrm>
            <a:off x="930844" y="5945192"/>
            <a:ext cx="1784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Umlaufvermögen</a:t>
            </a:r>
            <a:endParaRPr lang="de-DE" dirty="0"/>
          </a:p>
        </p:txBody>
      </p:sp>
      <p:sp>
        <p:nvSpPr>
          <p:cNvPr id="24" name="Textfeld 23"/>
          <p:cNvSpPr txBox="1"/>
          <p:nvPr/>
        </p:nvSpPr>
        <p:spPr>
          <a:xfrm>
            <a:off x="2787706" y="5517232"/>
            <a:ext cx="1784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 smtClean="0"/>
              <a:t>Eigenkapital</a:t>
            </a:r>
            <a:endParaRPr lang="de-DE" dirty="0"/>
          </a:p>
        </p:txBody>
      </p:sp>
      <p:sp>
        <p:nvSpPr>
          <p:cNvPr id="25" name="Textfeld 24"/>
          <p:cNvSpPr txBox="1"/>
          <p:nvPr/>
        </p:nvSpPr>
        <p:spPr>
          <a:xfrm>
            <a:off x="2828000" y="5877272"/>
            <a:ext cx="1784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 smtClean="0"/>
              <a:t>Fremdkapital</a:t>
            </a:r>
            <a:endParaRPr lang="de-DE" dirty="0"/>
          </a:p>
        </p:txBody>
      </p:sp>
      <p:cxnSp>
        <p:nvCxnSpPr>
          <p:cNvPr id="26" name="Gerade Verbindung 25"/>
          <p:cNvCxnSpPr/>
          <p:nvPr/>
        </p:nvCxnSpPr>
        <p:spPr>
          <a:xfrm flipH="1">
            <a:off x="943980" y="6314524"/>
            <a:ext cx="3600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feld 26"/>
          <p:cNvSpPr txBox="1"/>
          <p:nvPr/>
        </p:nvSpPr>
        <p:spPr>
          <a:xfrm>
            <a:off x="827584" y="6406796"/>
            <a:ext cx="1900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Mittelverwendung</a:t>
            </a:r>
            <a:endParaRPr lang="de-DE" dirty="0"/>
          </a:p>
        </p:txBody>
      </p:sp>
      <p:sp>
        <p:nvSpPr>
          <p:cNvPr id="28" name="Textfeld 27"/>
          <p:cNvSpPr txBox="1"/>
          <p:nvPr/>
        </p:nvSpPr>
        <p:spPr>
          <a:xfrm>
            <a:off x="2764137" y="6428714"/>
            <a:ext cx="1900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 smtClean="0"/>
              <a:t>Mittelherkunft</a:t>
            </a:r>
            <a:endParaRPr lang="de-DE" dirty="0"/>
          </a:p>
        </p:txBody>
      </p:sp>
      <p:sp>
        <p:nvSpPr>
          <p:cNvPr id="29" name="Nach unten gekrümmter Pfeil 28"/>
          <p:cNvSpPr/>
          <p:nvPr/>
        </p:nvSpPr>
        <p:spPr>
          <a:xfrm rot="2394583">
            <a:off x="5672225" y="1916683"/>
            <a:ext cx="2610645" cy="118316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30" name="Nach unten gekrümmter Pfeil 29"/>
          <p:cNvSpPr/>
          <p:nvPr/>
        </p:nvSpPr>
        <p:spPr>
          <a:xfrm rot="9508079">
            <a:off x="4881880" y="5447136"/>
            <a:ext cx="2610645" cy="118316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37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Jahrgangsstufe 1 (12. Klasse)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685056"/>
          </a:xfrm>
        </p:spPr>
        <p:txBody>
          <a:bodyPr/>
          <a:lstStyle/>
          <a:p>
            <a:pPr marL="82296" indent="0">
              <a:buNone/>
            </a:pPr>
            <a:r>
              <a:rPr lang="de-DE" dirty="0" smtClean="0"/>
              <a:t>Personalmanagement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135714" y="1988840"/>
            <a:ext cx="3076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1.) Personal als Erfolgsfaktor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1455558" y="2358172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Wie wichtig ist Personal im sozialen Bereich?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5425647" y="2173506"/>
            <a:ext cx="3267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2.) Motivation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5254957" y="4224834"/>
            <a:ext cx="13321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Stellen-beschreibung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1115616" y="3520300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4</a:t>
            </a:r>
            <a:r>
              <a:rPr lang="de-DE" dirty="0" smtClean="0"/>
              <a:t>.) Kommunikation und   </a:t>
            </a:r>
            <a:br>
              <a:rPr lang="de-DE" dirty="0" smtClean="0"/>
            </a:br>
            <a:r>
              <a:rPr lang="de-DE" dirty="0" smtClean="0"/>
              <a:t>     Mitarbeiterführung</a:t>
            </a:r>
          </a:p>
        </p:txBody>
      </p:sp>
      <p:pic>
        <p:nvPicPr>
          <p:cNvPr id="1026" name="Picture 2" descr="https://upload.wikimedia.org/wikipedia/commons/thumb/9/98/Einfache_Bed%C3%BCrfnishierarchie_nach_Maslow.svg/400px-Einfache_Bed%C3%BCrfnishierarchie_nach_Maslow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9383" y="1822965"/>
            <a:ext cx="1365939" cy="1181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feld 30"/>
          <p:cNvSpPr txBox="1"/>
          <p:nvPr/>
        </p:nvSpPr>
        <p:spPr>
          <a:xfrm>
            <a:off x="6617375" y="3023937"/>
            <a:ext cx="20405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z.B. Maslow, Quelle Wikipedia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5344187" y="3746106"/>
            <a:ext cx="3267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3.) Personalmanagementprozess</a:t>
            </a:r>
          </a:p>
        </p:txBody>
      </p:sp>
      <p:sp>
        <p:nvSpPr>
          <p:cNvPr id="33" name="Textfeld 32"/>
          <p:cNvSpPr txBox="1"/>
          <p:nvPr/>
        </p:nvSpPr>
        <p:spPr>
          <a:xfrm>
            <a:off x="6477582" y="4271508"/>
            <a:ext cx="10239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Stellen-ausschreibung</a:t>
            </a:r>
          </a:p>
        </p:txBody>
      </p:sp>
      <p:sp>
        <p:nvSpPr>
          <p:cNvPr id="34" name="Textfeld 33"/>
          <p:cNvSpPr txBox="1"/>
          <p:nvPr/>
        </p:nvSpPr>
        <p:spPr>
          <a:xfrm>
            <a:off x="7488987" y="4902195"/>
            <a:ext cx="93633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Bewerbungs-gespräch</a:t>
            </a:r>
          </a:p>
        </p:txBody>
      </p:sp>
      <p:sp>
        <p:nvSpPr>
          <p:cNvPr id="35" name="Textfeld 34"/>
          <p:cNvSpPr txBox="1"/>
          <p:nvPr/>
        </p:nvSpPr>
        <p:spPr>
          <a:xfrm>
            <a:off x="7759125" y="4365104"/>
            <a:ext cx="845323" cy="2698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Bewerbung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6524262" y="4936335"/>
            <a:ext cx="7668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Bewerber-auswahl</a:t>
            </a:r>
          </a:p>
        </p:txBody>
      </p:sp>
      <p:sp>
        <p:nvSpPr>
          <p:cNvPr id="37" name="Textfeld 36"/>
          <p:cNvSpPr txBox="1"/>
          <p:nvPr/>
        </p:nvSpPr>
        <p:spPr>
          <a:xfrm>
            <a:off x="5145434" y="5761147"/>
            <a:ext cx="13321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Kündigung und Kündigungsschutz</a:t>
            </a:r>
          </a:p>
        </p:txBody>
      </p:sp>
      <p:sp>
        <p:nvSpPr>
          <p:cNvPr id="40" name="Textfeld 39"/>
          <p:cNvSpPr txBox="1"/>
          <p:nvPr/>
        </p:nvSpPr>
        <p:spPr>
          <a:xfrm>
            <a:off x="5217552" y="5020975"/>
            <a:ext cx="101483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Arbeitsvertrag</a:t>
            </a:r>
          </a:p>
        </p:txBody>
      </p:sp>
      <p:sp>
        <p:nvSpPr>
          <p:cNvPr id="6" name="Eingekerbter Pfeil nach rechts 5"/>
          <p:cNvSpPr/>
          <p:nvPr/>
        </p:nvSpPr>
        <p:spPr>
          <a:xfrm>
            <a:off x="6156176" y="4396025"/>
            <a:ext cx="321406" cy="134911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Eingekerbter Pfeil nach rechts 40"/>
          <p:cNvSpPr/>
          <p:nvPr/>
        </p:nvSpPr>
        <p:spPr>
          <a:xfrm>
            <a:off x="7420946" y="4419495"/>
            <a:ext cx="321406" cy="134911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Eingekerbter Pfeil nach rechts 10"/>
          <p:cNvSpPr/>
          <p:nvPr/>
        </p:nvSpPr>
        <p:spPr>
          <a:xfrm rot="5400000">
            <a:off x="7957154" y="4700825"/>
            <a:ext cx="359262" cy="20137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Eingekerbter Pfeil nach rechts 43"/>
          <p:cNvSpPr/>
          <p:nvPr/>
        </p:nvSpPr>
        <p:spPr>
          <a:xfrm rot="10800000">
            <a:off x="7211743" y="5066058"/>
            <a:ext cx="289762" cy="14294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Eingekerbter Pfeil nach rechts 44"/>
          <p:cNvSpPr/>
          <p:nvPr/>
        </p:nvSpPr>
        <p:spPr>
          <a:xfrm rot="10800000">
            <a:off x="6234500" y="5080310"/>
            <a:ext cx="289762" cy="14294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" name="Eingekerbter Pfeil nach rechts 45"/>
          <p:cNvSpPr/>
          <p:nvPr/>
        </p:nvSpPr>
        <p:spPr>
          <a:xfrm rot="5400000">
            <a:off x="5449384" y="5431336"/>
            <a:ext cx="478562" cy="20137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Textfeld 46"/>
          <p:cNvSpPr txBox="1"/>
          <p:nvPr/>
        </p:nvSpPr>
        <p:spPr>
          <a:xfrm>
            <a:off x="6814150" y="5689152"/>
            <a:ext cx="13321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Teambildung</a:t>
            </a:r>
          </a:p>
        </p:txBody>
      </p:sp>
      <p:sp>
        <p:nvSpPr>
          <p:cNvPr id="48" name="Eingekerbter Pfeil nach rechts 47"/>
          <p:cNvSpPr/>
          <p:nvPr/>
        </p:nvSpPr>
        <p:spPr>
          <a:xfrm rot="1798093">
            <a:off x="5970715" y="5454301"/>
            <a:ext cx="859735" cy="16484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Textfeld 48"/>
          <p:cNvSpPr txBox="1"/>
          <p:nvPr/>
        </p:nvSpPr>
        <p:spPr>
          <a:xfrm>
            <a:off x="1455558" y="4207770"/>
            <a:ext cx="27564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Welche Kommunikations-situationen gibt es im Betrieb?</a:t>
            </a:r>
          </a:p>
        </p:txBody>
      </p:sp>
      <p:sp>
        <p:nvSpPr>
          <p:cNvPr id="50" name="Textfeld 49"/>
          <p:cNvSpPr txBox="1"/>
          <p:nvPr/>
        </p:nvSpPr>
        <p:spPr>
          <a:xfrm>
            <a:off x="1474141" y="5299482"/>
            <a:ext cx="27564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Mit welchen Führungsstilen können Mitarbeiter geführt werden?</a:t>
            </a:r>
          </a:p>
        </p:txBody>
      </p:sp>
    </p:spTree>
    <p:extLst>
      <p:ext uri="{BB962C8B-B14F-4D97-AF65-F5344CB8AC3E}">
        <p14:creationId xmlns:p14="http://schemas.microsoft.com/office/powerpoint/2010/main" val="35074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Jahrgangsstufe 2 (13. Klasse)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03648" y="1447800"/>
            <a:ext cx="7498080" cy="685056"/>
          </a:xfrm>
        </p:spPr>
        <p:txBody>
          <a:bodyPr/>
          <a:lstStyle/>
          <a:p>
            <a:pPr marL="82296" indent="0">
              <a:buNone/>
            </a:pPr>
            <a:r>
              <a:rPr lang="de-DE" dirty="0" smtClean="0"/>
              <a:t>Konfliktmanagement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971600" y="2132856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Welche Konfliktarten existieren?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6170991" y="2135346"/>
            <a:ext cx="29640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Welche Lösungsstrategien können angewendet werden?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3491880" y="2132856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Welche Ursachen gibt es für Konflikte?</a:t>
            </a:r>
          </a:p>
        </p:txBody>
      </p:sp>
      <p:sp>
        <p:nvSpPr>
          <p:cNvPr id="7" name="Inhaltsplatzhalter 2"/>
          <p:cNvSpPr txBox="1">
            <a:spLocks/>
          </p:cNvSpPr>
          <p:nvPr/>
        </p:nvSpPr>
        <p:spPr>
          <a:xfrm>
            <a:off x="1403648" y="3392016"/>
            <a:ext cx="7498080" cy="685056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>
              <a:buFont typeface="Wingdings 2"/>
              <a:buNone/>
            </a:pPr>
            <a:r>
              <a:rPr lang="de-DE" dirty="0" smtClean="0"/>
              <a:t>Organisationsentwicklung</a:t>
            </a:r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971600" y="4077072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Wie ist das Unternehmen aufgebaut?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32" t="21154" r="23559" b="39848"/>
          <a:stretch/>
        </p:blipFill>
        <p:spPr bwMode="auto">
          <a:xfrm>
            <a:off x="1027406" y="4781119"/>
            <a:ext cx="2896522" cy="1160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feld 9"/>
          <p:cNvSpPr txBox="1"/>
          <p:nvPr/>
        </p:nvSpPr>
        <p:spPr>
          <a:xfrm>
            <a:off x="1067470" y="5949744"/>
            <a:ext cx="20405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z.B. </a:t>
            </a:r>
            <a:r>
              <a:rPr lang="de-DE" sz="1200" dirty="0" err="1" smtClean="0"/>
              <a:t>Einliniensystem</a:t>
            </a:r>
            <a:r>
              <a:rPr lang="de-DE" sz="1200" dirty="0" smtClean="0"/>
              <a:t>,</a:t>
            </a:r>
            <a:br>
              <a:rPr lang="de-DE" sz="1200" dirty="0" smtClean="0"/>
            </a:br>
            <a:r>
              <a:rPr lang="de-DE" sz="1200" dirty="0" smtClean="0"/>
              <a:t>Quelle: bwl-lexikon.de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4535996" y="4077070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Wie laufen Prozesse im Unternehmen ab?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6466838" y="4769821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Wie können Organisationen lernen?</a:t>
            </a:r>
          </a:p>
        </p:txBody>
      </p:sp>
      <p:grpSp>
        <p:nvGrpSpPr>
          <p:cNvPr id="20" name="Gruppieren 19"/>
          <p:cNvGrpSpPr/>
          <p:nvPr/>
        </p:nvGrpSpPr>
        <p:grpSpPr>
          <a:xfrm>
            <a:off x="5961103" y="5433390"/>
            <a:ext cx="2006600" cy="1192531"/>
            <a:chOff x="0" y="0"/>
            <a:chExt cx="5556996" cy="3306595"/>
          </a:xfrm>
        </p:grpSpPr>
        <p:sp>
          <p:nvSpPr>
            <p:cNvPr id="21" name="Legende mit Pfeil in vier Richtungen 20"/>
            <p:cNvSpPr/>
            <p:nvPr/>
          </p:nvSpPr>
          <p:spPr>
            <a:xfrm>
              <a:off x="1574359" y="445273"/>
              <a:ext cx="2451195" cy="2162755"/>
            </a:xfrm>
            <a:prstGeom prst="quadArrowCallout">
              <a:avLst>
                <a:gd name="adj1" fmla="val 5971"/>
                <a:gd name="adj2" fmla="val 14300"/>
                <a:gd name="adj3" fmla="val 18515"/>
                <a:gd name="adj4" fmla="val 55786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22" name="Textfeld 4"/>
            <p:cNvSpPr txBox="1"/>
            <p:nvPr/>
          </p:nvSpPr>
          <p:spPr>
            <a:xfrm>
              <a:off x="2162755" y="985962"/>
              <a:ext cx="1265555" cy="11049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de-DE" sz="400">
                  <a:effectLst/>
                  <a:latin typeface="Arial"/>
                  <a:ea typeface="Calibri"/>
                  <a:cs typeface="Times New Roman"/>
                </a:rPr>
                <a:t>5. Disziplin:</a:t>
              </a:r>
              <a:endParaRPr lang="de-DE" sz="1100">
                <a:effectLst/>
                <a:ea typeface="Calibri"/>
                <a:cs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de-DE" sz="400">
                  <a:effectLst/>
                  <a:latin typeface="Arial"/>
                  <a:ea typeface="Calibri"/>
                  <a:cs typeface="Times New Roman"/>
                </a:rPr>
                <a:t>System-</a:t>
              </a:r>
              <a:br>
                <a:rPr lang="de-DE" sz="400">
                  <a:effectLst/>
                  <a:latin typeface="Arial"/>
                  <a:ea typeface="Calibri"/>
                  <a:cs typeface="Times New Roman"/>
                </a:rPr>
              </a:br>
              <a:r>
                <a:rPr lang="de-DE" sz="400">
                  <a:effectLst/>
                  <a:latin typeface="Arial"/>
                  <a:ea typeface="Calibri"/>
                  <a:cs typeface="Times New Roman"/>
                </a:rPr>
                <a:t>denken</a:t>
              </a:r>
              <a:endParaRPr lang="de-DE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23" name="Textfeld 5"/>
            <p:cNvSpPr txBox="1"/>
            <p:nvPr/>
          </p:nvSpPr>
          <p:spPr>
            <a:xfrm>
              <a:off x="1876508" y="0"/>
              <a:ext cx="1788491" cy="37338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de-DE" sz="400">
                  <a:effectLst/>
                  <a:latin typeface="Arial"/>
                  <a:ea typeface="Calibri"/>
                  <a:cs typeface="Times New Roman"/>
                </a:rPr>
                <a:t>Personal Mastery</a:t>
              </a:r>
              <a:endParaRPr lang="de-DE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24" name="Textfeld 7"/>
            <p:cNvSpPr txBox="1"/>
            <p:nvPr/>
          </p:nvSpPr>
          <p:spPr>
            <a:xfrm>
              <a:off x="1876507" y="2703443"/>
              <a:ext cx="1860550" cy="603152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de-DE" sz="400">
                  <a:effectLst/>
                  <a:latin typeface="Arial"/>
                  <a:ea typeface="Calibri"/>
                  <a:cs typeface="Times New Roman"/>
                </a:rPr>
                <a:t>Mentale Modelle</a:t>
              </a:r>
              <a:endParaRPr lang="de-DE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25" name="Textfeld 8"/>
            <p:cNvSpPr txBox="1"/>
            <p:nvPr/>
          </p:nvSpPr>
          <p:spPr>
            <a:xfrm>
              <a:off x="0" y="1327353"/>
              <a:ext cx="1470025" cy="602854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de-DE" sz="400">
                  <a:effectLst/>
                  <a:latin typeface="Arial"/>
                  <a:ea typeface="Calibri"/>
                  <a:cs typeface="Times New Roman"/>
                </a:rPr>
                <a:t>Gemeinsame </a:t>
              </a:r>
              <a:br>
                <a:rPr lang="de-DE" sz="400">
                  <a:effectLst/>
                  <a:latin typeface="Arial"/>
                  <a:ea typeface="Calibri"/>
                  <a:cs typeface="Times New Roman"/>
                </a:rPr>
              </a:br>
              <a:r>
                <a:rPr lang="de-DE" sz="400">
                  <a:effectLst/>
                  <a:latin typeface="Arial"/>
                  <a:ea typeface="Calibri"/>
                  <a:cs typeface="Times New Roman"/>
                </a:rPr>
                <a:t>Visionen</a:t>
              </a:r>
              <a:endParaRPr lang="de-DE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26" name="Textfeld 1"/>
            <p:cNvSpPr txBox="1"/>
            <p:nvPr/>
          </p:nvSpPr>
          <p:spPr>
            <a:xfrm>
              <a:off x="4086970" y="1168331"/>
              <a:ext cx="1470026" cy="532764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de-DE" sz="400">
                  <a:effectLst/>
                  <a:latin typeface="Arial"/>
                  <a:ea typeface="Calibri"/>
                  <a:cs typeface="Times New Roman"/>
                </a:rPr>
                <a:t>Teamlernen</a:t>
              </a:r>
              <a:endParaRPr lang="de-DE" sz="1100">
                <a:effectLst/>
                <a:ea typeface="Calibri"/>
                <a:cs typeface="Times New Roman"/>
              </a:endParaRPr>
            </a:p>
          </p:txBody>
        </p:sp>
      </p:grpSp>
      <p:sp>
        <p:nvSpPr>
          <p:cNvPr id="27" name="Textfeld 26"/>
          <p:cNvSpPr txBox="1"/>
          <p:nvPr/>
        </p:nvSpPr>
        <p:spPr>
          <a:xfrm>
            <a:off x="7436885" y="6177560"/>
            <a:ext cx="20405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5 Disziplinen nach Senge;</a:t>
            </a:r>
            <a:br>
              <a:rPr lang="de-DE" sz="1200" dirty="0" smtClean="0"/>
            </a:br>
            <a:r>
              <a:rPr lang="de-DE" sz="1200" dirty="0" smtClean="0"/>
              <a:t>Quelle: Die 5. Disziplin</a:t>
            </a:r>
            <a:br>
              <a:rPr lang="de-DE" sz="1200" dirty="0" smtClean="0"/>
            </a:br>
            <a:r>
              <a:rPr lang="de-DE" sz="1200" dirty="0" smtClean="0"/>
              <a:t>abgeändert</a:t>
            </a:r>
          </a:p>
        </p:txBody>
      </p:sp>
    </p:spTree>
    <p:extLst>
      <p:ext uri="{BB962C8B-B14F-4D97-AF65-F5344CB8AC3E}">
        <p14:creationId xmlns:p14="http://schemas.microsoft.com/office/powerpoint/2010/main" val="163430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Jahrgangsstufe 2 (13. Klasse)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03648" y="1447800"/>
            <a:ext cx="7498080" cy="685056"/>
          </a:xfrm>
        </p:spPr>
        <p:txBody>
          <a:bodyPr/>
          <a:lstStyle/>
          <a:p>
            <a:pPr marL="82296" indent="0">
              <a:buNone/>
            </a:pPr>
            <a:r>
              <a:rPr lang="de-DE" dirty="0" smtClean="0"/>
              <a:t>Projektmanagement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537842" y="1988840"/>
            <a:ext cx="577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Wie laufen Projekte ab (Projektphasen)?</a:t>
            </a:r>
          </a:p>
        </p:txBody>
      </p:sp>
      <p:sp>
        <p:nvSpPr>
          <p:cNvPr id="7" name="Inhaltsplatzhalter 2"/>
          <p:cNvSpPr txBox="1">
            <a:spLocks/>
          </p:cNvSpPr>
          <p:nvPr/>
        </p:nvSpPr>
        <p:spPr>
          <a:xfrm>
            <a:off x="1403648" y="3392016"/>
            <a:ext cx="7498080" cy="685056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>
              <a:buFont typeface="Wingdings 2"/>
              <a:buNone/>
            </a:pPr>
            <a:r>
              <a:rPr lang="de-DE" dirty="0" smtClean="0"/>
              <a:t>Qualitätsmanagement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 rot="20156390">
            <a:off x="1464840" y="4333484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Was ist Qualität?</a:t>
            </a:r>
          </a:p>
        </p:txBody>
      </p:sp>
      <p:sp>
        <p:nvSpPr>
          <p:cNvPr id="12" name="Textfeld 11"/>
          <p:cNvSpPr txBox="1"/>
          <p:nvPr/>
        </p:nvSpPr>
        <p:spPr>
          <a:xfrm rot="1336611">
            <a:off x="3048619" y="528836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Die Qualitätsdimensionen</a:t>
            </a:r>
          </a:p>
        </p:txBody>
      </p:sp>
      <p:sp>
        <p:nvSpPr>
          <p:cNvPr id="9" name="Eingekerbter Richtungspfeil 8"/>
          <p:cNvSpPr/>
          <p:nvPr/>
        </p:nvSpPr>
        <p:spPr>
          <a:xfrm>
            <a:off x="1619671" y="2492896"/>
            <a:ext cx="1488305" cy="504056"/>
          </a:xfrm>
          <a:prstGeom prst="chevr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1835696" y="2492896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Planungs-phase</a:t>
            </a:r>
            <a:endParaRPr lang="de-DE" sz="1400" dirty="0"/>
          </a:p>
        </p:txBody>
      </p:sp>
      <p:sp>
        <p:nvSpPr>
          <p:cNvPr id="28" name="Eingekerbter Richtungspfeil 27"/>
          <p:cNvSpPr/>
          <p:nvPr/>
        </p:nvSpPr>
        <p:spPr>
          <a:xfrm>
            <a:off x="2965602" y="2492896"/>
            <a:ext cx="1488305" cy="504056"/>
          </a:xfrm>
          <a:prstGeom prst="chevr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9" name="Eingekerbter Richtungspfeil 28"/>
          <p:cNvSpPr/>
          <p:nvPr/>
        </p:nvSpPr>
        <p:spPr>
          <a:xfrm>
            <a:off x="4283968" y="2492896"/>
            <a:ext cx="1488305" cy="504056"/>
          </a:xfrm>
          <a:prstGeom prst="chevr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30" name="Eingekerbter Richtungspfeil 29"/>
          <p:cNvSpPr/>
          <p:nvPr/>
        </p:nvSpPr>
        <p:spPr>
          <a:xfrm>
            <a:off x="5603975" y="2492896"/>
            <a:ext cx="1488305" cy="504056"/>
          </a:xfrm>
          <a:prstGeom prst="chevr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3169693" y="2517301"/>
            <a:ext cx="12533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Realisierungs-phase</a:t>
            </a:r>
            <a:endParaRPr lang="de-DE" sz="1400" dirty="0"/>
          </a:p>
        </p:txBody>
      </p:sp>
      <p:sp>
        <p:nvSpPr>
          <p:cNvPr id="32" name="Textfeld 31"/>
          <p:cNvSpPr txBox="1"/>
          <p:nvPr/>
        </p:nvSpPr>
        <p:spPr>
          <a:xfrm>
            <a:off x="4453907" y="2483314"/>
            <a:ext cx="12533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Abschluss-phase</a:t>
            </a:r>
            <a:endParaRPr lang="de-DE" sz="1400" dirty="0"/>
          </a:p>
        </p:txBody>
      </p:sp>
      <p:sp>
        <p:nvSpPr>
          <p:cNvPr id="33" name="Textfeld 32"/>
          <p:cNvSpPr txBox="1"/>
          <p:nvPr/>
        </p:nvSpPr>
        <p:spPr>
          <a:xfrm>
            <a:off x="5838901" y="2492896"/>
            <a:ext cx="12533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Nachprojekt-</a:t>
            </a:r>
            <a:br>
              <a:rPr lang="de-DE" sz="1400" dirty="0" smtClean="0"/>
            </a:br>
            <a:r>
              <a:rPr lang="de-DE" sz="1400" dirty="0" err="1" smtClean="0"/>
              <a:t>phase</a:t>
            </a:r>
            <a:endParaRPr lang="de-DE" sz="1400" dirty="0"/>
          </a:p>
        </p:txBody>
      </p:sp>
      <p:sp>
        <p:nvSpPr>
          <p:cNvPr id="34" name="Textfeld 33"/>
          <p:cNvSpPr txBox="1"/>
          <p:nvPr/>
        </p:nvSpPr>
        <p:spPr>
          <a:xfrm rot="20692807">
            <a:off x="5443897" y="4490408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PDCA, Qualitätszirkel, Zertifizierung,  Evaluation</a:t>
            </a:r>
          </a:p>
        </p:txBody>
      </p:sp>
    </p:spTree>
    <p:extLst>
      <p:ext uri="{BB962C8B-B14F-4D97-AF65-F5344CB8AC3E}">
        <p14:creationId xmlns:p14="http://schemas.microsoft.com/office/powerpoint/2010/main" val="50766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yad">
  <a:themeElements>
    <a:clrScheme name="Nyad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Nya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Nyad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329</Words>
  <Application>Microsoft Office PowerPoint</Application>
  <PresentationFormat>Bildschirmpräsentation (4:3)</PresentationFormat>
  <Paragraphs>80</Paragraphs>
  <Slides>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Nyad</vt:lpstr>
      <vt:lpstr>Sozialmanagement</vt:lpstr>
      <vt:lpstr>Allgemeine Einordnung</vt:lpstr>
      <vt:lpstr>Eingangsklasse (11. Klasse)</vt:lpstr>
      <vt:lpstr>Eingangsklasse (11. Klasse)</vt:lpstr>
      <vt:lpstr>Eingangsklasse (11. Klasse)</vt:lpstr>
      <vt:lpstr>Jahrgangsstufe 1 (12. Klasse)</vt:lpstr>
      <vt:lpstr>Jahrgangsstufe 1 (12. Klasse)</vt:lpstr>
      <vt:lpstr>Jahrgangsstufe 2 (13. Klasse)</vt:lpstr>
      <vt:lpstr>Jahrgangsstufe 2 (13. Klasse)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Sozialmanagement</dc:title>
  <dc:creator>Sascha</dc:creator>
  <cp:lastModifiedBy>Sascha</cp:lastModifiedBy>
  <cp:revision>17</cp:revision>
  <dcterms:created xsi:type="dcterms:W3CDTF">2022-01-29T21:17:02Z</dcterms:created>
  <dcterms:modified xsi:type="dcterms:W3CDTF">2022-01-30T23:10:27Z</dcterms:modified>
</cp:coreProperties>
</file>